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68" r:id="rId4"/>
    <p:sldId id="269" r:id="rId5"/>
    <p:sldId id="270" r:id="rId6"/>
    <p:sldId id="271" r:id="rId7"/>
    <p:sldId id="272" r:id="rId8"/>
    <p:sldId id="273" r:id="rId9"/>
    <p:sldId id="274" r:id="rId10"/>
    <p:sldId id="275" r:id="rId11"/>
    <p:sldId id="276" r:id="rId12"/>
    <p:sldId id="277" r:id="rId13"/>
    <p:sldId id="278" r:id="rId14"/>
    <p:sldId id="279" r:id="rId15"/>
    <p:sldId id="28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2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849B8-C4AA-4384-98FF-EBFECBCBD267}" type="datetimeFigureOut">
              <a:rPr lang="en-US" smtClean="0"/>
              <a:pPr/>
              <a:t>3/5/2019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82057-1D78-4A37-93E3-97B52FF8A1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849B8-C4AA-4384-98FF-EBFECBCBD267}" type="datetimeFigureOut">
              <a:rPr lang="en-US" smtClean="0"/>
              <a:pPr/>
              <a:t>3/5/2019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82057-1D78-4A37-93E3-97B52FF8A1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849B8-C4AA-4384-98FF-EBFECBCBD267}" type="datetimeFigureOut">
              <a:rPr lang="en-US" smtClean="0"/>
              <a:pPr/>
              <a:t>3/5/2019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82057-1D78-4A37-93E3-97B52FF8A1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849B8-C4AA-4384-98FF-EBFECBCBD267}" type="datetimeFigureOut">
              <a:rPr lang="en-US" smtClean="0"/>
              <a:pPr/>
              <a:t>3/5/2019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82057-1D78-4A37-93E3-97B52FF8A1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849B8-C4AA-4384-98FF-EBFECBCBD267}" type="datetimeFigureOut">
              <a:rPr lang="en-US" smtClean="0"/>
              <a:pPr/>
              <a:t>3/5/2019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82057-1D78-4A37-93E3-97B52FF8A1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849B8-C4AA-4384-98FF-EBFECBCBD267}" type="datetimeFigureOut">
              <a:rPr lang="en-US" smtClean="0"/>
              <a:pPr/>
              <a:t>3/5/2019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82057-1D78-4A37-93E3-97B52FF8A1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849B8-C4AA-4384-98FF-EBFECBCBD267}" type="datetimeFigureOut">
              <a:rPr lang="en-US" smtClean="0"/>
              <a:pPr/>
              <a:t>3/5/2019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82057-1D78-4A37-93E3-97B52FF8A1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849B8-C4AA-4384-98FF-EBFECBCBD267}" type="datetimeFigureOut">
              <a:rPr lang="en-US" smtClean="0"/>
              <a:pPr/>
              <a:t>3/5/2019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82057-1D78-4A37-93E3-97B52FF8A1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849B8-C4AA-4384-98FF-EBFECBCBD267}" type="datetimeFigureOut">
              <a:rPr lang="en-US" smtClean="0"/>
              <a:pPr/>
              <a:t>3/5/2019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82057-1D78-4A37-93E3-97B52FF8A1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849B8-C4AA-4384-98FF-EBFECBCBD267}" type="datetimeFigureOut">
              <a:rPr lang="en-US" smtClean="0"/>
              <a:pPr/>
              <a:t>3/5/2019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82057-1D78-4A37-93E3-97B52FF8A1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849B8-C4AA-4384-98FF-EBFECBCBD267}" type="datetimeFigureOut">
              <a:rPr lang="en-US" smtClean="0"/>
              <a:pPr/>
              <a:t>3/5/2019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82057-1D78-4A37-93E3-97B52FF8A1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F849B8-C4AA-4384-98FF-EBFECBCBD267}" type="datetimeFigureOut">
              <a:rPr lang="en-US" smtClean="0"/>
              <a:pPr/>
              <a:t>3/5/2019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E82057-1D78-4A37-93E3-97B52FF8A18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6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7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8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9.e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3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4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5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467544" y="94218"/>
            <a:ext cx="8424936" cy="76328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3200" b="1" dirty="0" err="1">
                <a:solidFill>
                  <a:srgbClr val="7030A0"/>
                </a:solidFill>
              </a:rPr>
              <a:t>Lec</a:t>
            </a:r>
            <a:r>
              <a:rPr lang="en-US" sz="3200" b="1" dirty="0">
                <a:solidFill>
                  <a:srgbClr val="7030A0"/>
                </a:solidFill>
              </a:rPr>
              <a:t> </a:t>
            </a:r>
            <a:r>
              <a:rPr lang="en-US" sz="3200" b="1" dirty="0" smtClean="0">
                <a:solidFill>
                  <a:srgbClr val="7030A0"/>
                </a:solidFill>
              </a:rPr>
              <a:t>3                                                           4th stage</a:t>
            </a:r>
            <a:endParaRPr lang="en-US" sz="3200" b="1" dirty="0">
              <a:solidFill>
                <a:srgbClr val="7030A0"/>
              </a:solidFill>
            </a:endParaRPr>
          </a:p>
          <a:p>
            <a:pPr lvl="0"/>
            <a:endParaRPr lang="en-US" sz="3200" b="1" dirty="0" smtClean="0">
              <a:solidFill>
                <a:srgbClr val="C00000"/>
              </a:solidFill>
            </a:endParaRPr>
          </a:p>
          <a:p>
            <a:pPr lvl="0"/>
            <a:r>
              <a:rPr lang="en-US" sz="3200" b="1" dirty="0" smtClean="0">
                <a:solidFill>
                  <a:srgbClr val="C00000"/>
                </a:solidFill>
              </a:rPr>
              <a:t>Organic </a:t>
            </a:r>
            <a:r>
              <a:rPr lang="en-US" sz="3200" b="1" dirty="0">
                <a:solidFill>
                  <a:srgbClr val="C00000"/>
                </a:solidFill>
              </a:rPr>
              <a:t>Pharmaceutical  Chemistry </a:t>
            </a:r>
            <a:r>
              <a:rPr lang="en-US" sz="3200" b="1" dirty="0" smtClean="0">
                <a:solidFill>
                  <a:srgbClr val="C00000"/>
                </a:solidFill>
              </a:rPr>
              <a:t>III</a:t>
            </a:r>
            <a:endParaRPr lang="en-US" sz="3200" b="1" dirty="0">
              <a:solidFill>
                <a:srgbClr val="C00000"/>
              </a:solidFill>
            </a:endParaRPr>
          </a:p>
          <a:p>
            <a:pPr lvl="0"/>
            <a:r>
              <a:rPr lang="en-US" sz="3200" b="1" dirty="0">
                <a:solidFill>
                  <a:srgbClr val="C00000"/>
                </a:solidFill>
              </a:rPr>
              <a:t>                         </a:t>
            </a:r>
            <a:r>
              <a:rPr lang="en-US" sz="3200" b="1" dirty="0" smtClean="0">
                <a:solidFill>
                  <a:srgbClr val="C00000"/>
                </a:solidFill>
              </a:rPr>
              <a:t>2018-2019</a:t>
            </a:r>
          </a:p>
          <a:p>
            <a:pPr lvl="0"/>
            <a:endParaRPr lang="en-US" sz="3200" b="1" dirty="0" smtClean="0">
              <a:solidFill>
                <a:srgbClr val="C00000"/>
              </a:solidFill>
            </a:endParaRPr>
          </a:p>
          <a:p>
            <a:pPr lvl="0"/>
            <a:r>
              <a:rPr lang="en-US" sz="3200" b="1" dirty="0" smtClean="0">
                <a:solidFill>
                  <a:srgbClr val="002060"/>
                </a:solidFill>
                <a:cs typeface="Times New Roman"/>
              </a:rPr>
              <a:t>Assist prof. </a:t>
            </a:r>
            <a:r>
              <a:rPr lang="en-US" sz="3200" b="1" dirty="0" err="1" smtClean="0">
                <a:solidFill>
                  <a:srgbClr val="002060"/>
                </a:solidFill>
                <a:cs typeface="Times New Roman"/>
              </a:rPr>
              <a:t>Dr.Rita</a:t>
            </a:r>
            <a:r>
              <a:rPr lang="en-US" sz="3200" b="1" dirty="0" smtClean="0">
                <a:solidFill>
                  <a:srgbClr val="002060"/>
                </a:solidFill>
                <a:cs typeface="Times New Roman"/>
              </a:rPr>
              <a:t> Sabah Elias</a:t>
            </a:r>
          </a:p>
          <a:p>
            <a:pPr lvl="0"/>
            <a:r>
              <a:rPr lang="en-US" sz="3200" b="1" dirty="0" smtClean="0">
                <a:solidFill>
                  <a:srgbClr val="002060"/>
                </a:solidFill>
                <a:cs typeface="Times New Roman"/>
              </a:rPr>
              <a:t>College of Pharmacy, university of </a:t>
            </a:r>
            <a:r>
              <a:rPr lang="en-US" sz="3200" b="1" dirty="0" err="1" smtClean="0">
                <a:solidFill>
                  <a:srgbClr val="002060"/>
                </a:solidFill>
                <a:cs typeface="Times New Roman"/>
              </a:rPr>
              <a:t>Basrah</a:t>
            </a:r>
            <a:r>
              <a:rPr lang="en-US" sz="3200" b="1" dirty="0" smtClean="0">
                <a:solidFill>
                  <a:srgbClr val="002060"/>
                </a:solidFill>
                <a:cs typeface="Times New Roman"/>
              </a:rPr>
              <a:t> </a:t>
            </a:r>
          </a:p>
          <a:p>
            <a:pPr lvl="0"/>
            <a:endParaRPr lang="en-US" sz="3200" b="1" dirty="0" smtClean="0">
              <a:solidFill>
                <a:srgbClr val="002060"/>
              </a:solidFill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3200" b="1" dirty="0">
                <a:solidFill>
                  <a:srgbClr val="FF0000"/>
                </a:solidFill>
                <a:latin typeface="Times New Roman"/>
                <a:cs typeface="Arial"/>
              </a:rPr>
              <a:t>Textbook of Organic medicinal and </a:t>
            </a:r>
            <a:r>
              <a:rPr lang="en-US" sz="3200" b="1" dirty="0" smtClean="0">
                <a:solidFill>
                  <a:srgbClr val="FF0000"/>
                </a:solidFill>
                <a:latin typeface="Times New Roman"/>
                <a:cs typeface="Arial"/>
              </a:rPr>
              <a:t>pharmaceutical </a:t>
            </a:r>
            <a:r>
              <a:rPr lang="en-US" sz="3200" b="1" dirty="0">
                <a:solidFill>
                  <a:srgbClr val="FF0000"/>
                </a:solidFill>
                <a:latin typeface="Times New Roman"/>
                <a:cs typeface="Arial"/>
              </a:rPr>
              <a:t>chemistry </a:t>
            </a:r>
            <a:endParaRPr lang="en-US" sz="3200" b="1" dirty="0" smtClean="0">
              <a:solidFill>
                <a:srgbClr val="FF0000"/>
              </a:solidFill>
              <a:latin typeface="Times New Roman"/>
              <a:cs typeface="Arial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en-US" sz="2400" dirty="0"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3200" b="1" dirty="0">
                <a:solidFill>
                  <a:srgbClr val="002060"/>
                </a:solidFill>
                <a:latin typeface="Times New Roman"/>
                <a:cs typeface="Arial"/>
              </a:rPr>
              <a:t>                      Wilson and </a:t>
            </a:r>
            <a:r>
              <a:rPr lang="en-US" sz="3200" b="1" dirty="0" err="1">
                <a:solidFill>
                  <a:srgbClr val="002060"/>
                </a:solidFill>
                <a:latin typeface="Times New Roman"/>
                <a:cs typeface="Arial"/>
              </a:rPr>
              <a:t>Gisvold’s</a:t>
            </a:r>
            <a:r>
              <a:rPr lang="en-US" sz="3200" b="1" dirty="0">
                <a:solidFill>
                  <a:srgbClr val="002060"/>
                </a:solidFill>
                <a:latin typeface="Times New Roman"/>
                <a:cs typeface="Arial"/>
              </a:rPr>
              <a:t> </a:t>
            </a:r>
            <a:endParaRPr lang="en-US" sz="2400" dirty="0">
              <a:ea typeface="Calibri"/>
              <a:cs typeface="Arial"/>
            </a:endParaRPr>
          </a:p>
          <a:p>
            <a:pPr lvl="0"/>
            <a:endParaRPr lang="en-US" sz="3200" b="1" dirty="0">
              <a:solidFill>
                <a:srgbClr val="002060"/>
              </a:solidFill>
              <a:cs typeface="Times New Roman"/>
            </a:endParaRPr>
          </a:p>
          <a:p>
            <a:pPr lvl="0"/>
            <a:endParaRPr lang="en-US" sz="3200" b="1" dirty="0" smtClean="0">
              <a:solidFill>
                <a:srgbClr val="002060"/>
              </a:solidFill>
              <a:cs typeface="Times New Roman"/>
            </a:endParaRPr>
          </a:p>
          <a:p>
            <a:pPr lvl="0"/>
            <a:endParaRPr lang="ar-IQ" sz="3200" b="1" dirty="0">
              <a:solidFill>
                <a:srgbClr val="002060"/>
              </a:solidFill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728746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311859" y="404664"/>
            <a:ext cx="8712968" cy="20005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+mj-cs"/>
              </a:rPr>
              <a:t>Substitutions at the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+mj-cs"/>
              </a:rPr>
              <a:t>ortho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+mj-cs"/>
              </a:rPr>
              <a:t> positions of a phenyl ring (e.g., 2,6-dimethoxy [methicillin]) or the 2-position of a 1-naphthyl system (e.g., 2-ethoxyl [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+mj-cs"/>
              </a:rPr>
              <a:t>nafcillin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+mj-cs"/>
              </a:rPr>
              <a:t>]) increase the steric hindrance of the acyl group and confer more β-lactamase resistance than shown by the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+mj-cs"/>
              </a:rPr>
              <a:t>unsubstituted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+mj-cs"/>
              </a:rPr>
              <a:t> compounds or those substituted at positions more distant from the α-carbon. 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+mj-cs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+mj-cs"/>
            </a:endParaRPr>
          </a:p>
        </p:txBody>
      </p:sp>
      <p:graphicFrame>
        <p:nvGraphicFramePr>
          <p:cNvPr id="3" name="كائن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11493771"/>
              </p:ext>
            </p:extLst>
          </p:nvPr>
        </p:nvGraphicFramePr>
        <p:xfrm>
          <a:off x="1331640" y="2403216"/>
          <a:ext cx="5945531" cy="23417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63" name="CS ChemDraw Drawing" r:id="rId3" imgW="6287714" imgH="2486791" progId="ChemDraw.Document.6.0">
                  <p:embed/>
                </p:oleObj>
              </mc:Choice>
              <mc:Fallback>
                <p:oleObj name="CS ChemDraw Drawing" r:id="rId3" imgW="6287714" imgH="2486791" progId="ChemDraw.Document.6.0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640" y="2403216"/>
                        <a:ext cx="5945531" cy="234175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79512" y="4911551"/>
            <a:ext cx="8496944" cy="1785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Methicillin, which has electron-donating groups (by resonance)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ortho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to the carbonyl carbon, is even more labile to acid-catalyzed hydrolysis than is penicillin G because of the more rapid formation of the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penicillenic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acid derivative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8441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24426" y="188640"/>
            <a:ext cx="9144000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Bulkier substituents are required to confer effective β-lactamase resistance among five-membered-ring heterocyclic derivatives. Thus, members of the 4-isoxazoyl penicillin family (e.g.,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oxacillin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cloxacillin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and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dicloxacillin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require both the 3-aryl and 5-methyl (3-methyl and 5-aryl) substituents for effectiveness against β-lactamase-producing S.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aureus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كائن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58638214"/>
              </p:ext>
            </p:extLst>
          </p:nvPr>
        </p:nvGraphicFramePr>
        <p:xfrm>
          <a:off x="2699792" y="1990274"/>
          <a:ext cx="4176464" cy="28992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7" name="CS ChemDraw Drawing" r:id="rId3" imgW="4160164" imgH="2887619" progId="ChemDraw.Document.6.0">
                  <p:embed/>
                </p:oleObj>
              </mc:Choice>
              <mc:Fallback>
                <p:oleObj name="CS ChemDraw Drawing" r:id="rId3" imgW="4160164" imgH="2887619" progId="ChemDraw.Document.6.0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99792" y="1990274"/>
                        <a:ext cx="4176464" cy="289925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2619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  <p:sp>
        <p:nvSpPr>
          <p:cNvPr id="5" name="مستطيل 4"/>
          <p:cNvSpPr/>
          <p:nvPr/>
        </p:nvSpPr>
        <p:spPr>
          <a:xfrm>
            <a:off x="179512" y="4941168"/>
            <a:ext cx="8784976" cy="16850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dirty="0">
                <a:latin typeface="Times New Roman"/>
                <a:ea typeface="Calibri"/>
                <a:cs typeface="Arial"/>
              </a:rPr>
              <a:t>The incorporation of an </a:t>
            </a:r>
            <a:r>
              <a:rPr lang="en-US" dirty="0" err="1">
                <a:latin typeface="Times New Roman"/>
                <a:ea typeface="Calibri"/>
                <a:cs typeface="Arial"/>
              </a:rPr>
              <a:t>isoxazolyl</a:t>
            </a:r>
            <a:r>
              <a:rPr lang="en-US" dirty="0">
                <a:latin typeface="Times New Roman"/>
                <a:ea typeface="Calibri"/>
                <a:cs typeface="Arial"/>
              </a:rPr>
              <a:t> ring in to the penicillin side chain lead to orally active compounds which were stable to β-lactamase enzymes of S. </a:t>
            </a:r>
            <a:r>
              <a:rPr lang="en-US" dirty="0" err="1">
                <a:latin typeface="Times New Roman"/>
                <a:ea typeface="Calibri"/>
                <a:cs typeface="Arial"/>
              </a:rPr>
              <a:t>aureus</a:t>
            </a:r>
            <a:r>
              <a:rPr lang="en-US" dirty="0">
                <a:latin typeface="Times New Roman"/>
                <a:ea typeface="Calibri"/>
                <a:cs typeface="Arial"/>
              </a:rPr>
              <a:t>. The </a:t>
            </a:r>
            <a:r>
              <a:rPr lang="en-US" dirty="0" err="1">
                <a:latin typeface="Times New Roman"/>
                <a:ea typeface="Calibri"/>
                <a:cs typeface="Arial"/>
              </a:rPr>
              <a:t>isoxazolyl</a:t>
            </a:r>
            <a:r>
              <a:rPr lang="en-US" dirty="0">
                <a:latin typeface="Times New Roman"/>
                <a:ea typeface="Calibri"/>
                <a:cs typeface="Arial"/>
              </a:rPr>
              <a:t> ring acts as the steric </a:t>
            </a:r>
            <a:r>
              <a:rPr lang="en-US" dirty="0" err="1">
                <a:latin typeface="Times New Roman"/>
                <a:ea typeface="Calibri"/>
                <a:cs typeface="Arial"/>
              </a:rPr>
              <a:t>shiels</a:t>
            </a:r>
            <a:r>
              <a:rPr lang="en-US" dirty="0">
                <a:latin typeface="Times New Roman"/>
                <a:ea typeface="Calibri"/>
                <a:cs typeface="Arial"/>
              </a:rPr>
              <a:t> but it is also electron-withdrawing, giving the structure acid stable. The β-Lactamase resistant </a:t>
            </a:r>
            <a:r>
              <a:rPr lang="en-US" dirty="0" err="1">
                <a:latin typeface="Times New Roman"/>
                <a:ea typeface="Calibri"/>
                <a:cs typeface="Arial"/>
              </a:rPr>
              <a:t>penicllins</a:t>
            </a:r>
            <a:r>
              <a:rPr lang="en-US" dirty="0">
                <a:latin typeface="Times New Roman"/>
                <a:ea typeface="Calibri"/>
                <a:cs typeface="Arial"/>
              </a:rPr>
              <a:t> tend to be comparatively lipophilic molecules that do not penetrate well into Gram –</a:t>
            </a:r>
            <a:r>
              <a:rPr lang="en-US" dirty="0" err="1">
                <a:latin typeface="Times New Roman"/>
                <a:ea typeface="Calibri"/>
                <a:cs typeface="Arial"/>
              </a:rPr>
              <a:t>ve</a:t>
            </a:r>
            <a:r>
              <a:rPr lang="en-US" dirty="0">
                <a:latin typeface="Times New Roman"/>
                <a:ea typeface="Calibri"/>
                <a:cs typeface="Arial"/>
              </a:rPr>
              <a:t> bacteria.</a:t>
            </a:r>
            <a:endParaRPr lang="en-US" sz="1600" dirty="0"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25677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251520" y="43898"/>
            <a:ext cx="8424936" cy="24858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000" b="1" i="1" u="sng" dirty="0">
                <a:solidFill>
                  <a:srgbClr val="C00000"/>
                </a:solidFill>
                <a:latin typeface="Times New Roman"/>
                <a:ea typeface="Calibri"/>
                <a:cs typeface="Arial"/>
              </a:rPr>
              <a:t>Modification of (R) to broaden spectrum of activity</a:t>
            </a:r>
            <a:endParaRPr lang="en-US" sz="1600" dirty="0">
              <a:ea typeface="Calibri"/>
              <a:cs typeface="Arial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Removal of (C-α) → ↓ G+ activity</a:t>
            </a:r>
            <a:endParaRPr lang="en-US" sz="1600" dirty="0">
              <a:ea typeface="Calibri"/>
              <a:cs typeface="Arial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US" dirty="0" err="1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Lipophilicity</a:t>
            </a:r>
            <a:r>
              <a:rPr lang="en-US" dirty="0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 of R at the aryl group provides good activity against G</a:t>
            </a:r>
            <a:r>
              <a:rPr lang="en-US" baseline="30000" dirty="0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+</a:t>
            </a:r>
            <a:r>
              <a:rPr lang="en-US" dirty="0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 microorganism and not against G</a:t>
            </a:r>
            <a:r>
              <a:rPr lang="en-US" baseline="30000" dirty="0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-</a:t>
            </a:r>
            <a:r>
              <a:rPr lang="en-US" sz="1600" dirty="0">
                <a:ea typeface="Calibri"/>
                <a:cs typeface="Arial"/>
              </a:rPr>
              <a:t>  </a:t>
            </a:r>
            <a:r>
              <a:rPr lang="en-US" dirty="0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microorganism.</a:t>
            </a:r>
            <a:endParaRPr lang="en-US" sz="1600" dirty="0">
              <a:ea typeface="Calibri"/>
              <a:cs typeface="Arial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en-US" dirty="0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The introduction of an ionized or polar group into the α-position of the side chain benzyl carbon atom of penicillin G broaden spectrum of activity against G-</a:t>
            </a:r>
            <a:r>
              <a:rPr lang="en-US" dirty="0" err="1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ve</a:t>
            </a:r>
            <a:r>
              <a:rPr lang="en-US" dirty="0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 and decrease G+ activity as seen in </a:t>
            </a:r>
            <a:r>
              <a:rPr lang="en-US" b="1" dirty="0">
                <a:solidFill>
                  <a:srgbClr val="C00000"/>
                </a:solidFill>
                <a:latin typeface="Times New Roman"/>
                <a:ea typeface="Calibri"/>
                <a:cs typeface="Arial"/>
              </a:rPr>
              <a:t>(C-α, COOH, NH</a:t>
            </a:r>
            <a:r>
              <a:rPr lang="en-US" b="1" baseline="-25000" dirty="0">
                <a:solidFill>
                  <a:srgbClr val="C00000"/>
                </a:solidFill>
                <a:latin typeface="Times New Roman"/>
                <a:ea typeface="Calibri"/>
                <a:cs typeface="Arial"/>
              </a:rPr>
              <a:t>2</a:t>
            </a:r>
            <a:r>
              <a:rPr lang="en-US" b="1" dirty="0">
                <a:solidFill>
                  <a:srgbClr val="C00000"/>
                </a:solidFill>
                <a:latin typeface="Times New Roman"/>
                <a:ea typeface="Calibri"/>
                <a:cs typeface="Arial"/>
              </a:rPr>
              <a:t>, OH)</a:t>
            </a:r>
            <a:r>
              <a:rPr lang="en-US" dirty="0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. </a:t>
            </a:r>
            <a:endParaRPr lang="en-US" sz="1600" dirty="0">
              <a:ea typeface="Calibri"/>
              <a:cs typeface="Arial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  <p:graphicFrame>
        <p:nvGraphicFramePr>
          <p:cNvPr id="4" name="كائن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3247311"/>
              </p:ext>
            </p:extLst>
          </p:nvPr>
        </p:nvGraphicFramePr>
        <p:xfrm>
          <a:off x="1974850" y="2492375"/>
          <a:ext cx="5842000" cy="4189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09" name="CS ChemDraw Drawing" r:id="rId3" imgW="4738680" imgH="5796000" progId="ChemDraw.Document.6.0">
                  <p:embed/>
                </p:oleObj>
              </mc:Choice>
              <mc:Fallback>
                <p:oleObj name="CS ChemDraw Drawing" r:id="rId3" imgW="4738680" imgH="5796000" progId="ChemDraw.Document.6.0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4850" y="2492375"/>
                        <a:ext cx="5842000" cy="41894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41529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IQ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0155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323528" y="178768"/>
            <a:ext cx="8640960" cy="35394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The potency of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carbenicillin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against most species of penicillin G-sensitive, Gram-positive bacteria is lower than that of either penicillin G or ampicillin, because of poorer penetration of a more highly ionized molecule into these bacteria. (Note that α-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aminobenzylpenicillins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exist as zwitterions over a broad pH range and, as such, are considerably less polar than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carbenicillin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.) This increased polarity is apparently an advantage for the penetration of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carbenicillin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through the cell envelope of Gram-negative bacteria via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porin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channels.</a:t>
            </a:r>
          </a:p>
          <a:p>
            <a:pPr marL="0" marR="0" lvl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Extended spectrum of activity also achieved with derivatives of C-α such as amino group in ampicillin to amide,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imidazolidinone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and others .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كائن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4548261"/>
              </p:ext>
            </p:extLst>
          </p:nvPr>
        </p:nvGraphicFramePr>
        <p:xfrm>
          <a:off x="2627784" y="3718198"/>
          <a:ext cx="4680520" cy="28356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32" name="CS ChemDraw Drawing" r:id="rId3" imgW="3608325" imgH="2183625" progId="ChemDraw.Document.6.0">
                  <p:embed/>
                </p:oleObj>
              </mc:Choice>
              <mc:Fallback>
                <p:oleObj name="CS ChemDraw Drawing" r:id="rId3" imgW="3608325" imgH="2183625" progId="ChemDraw.Document.6.0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7784" y="3718198"/>
                        <a:ext cx="4680520" cy="283564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15883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491789" y="260648"/>
            <a:ext cx="8568952" cy="61399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400" b="1" i="1" u="sng" dirty="0">
                <a:solidFill>
                  <a:srgbClr val="C00000"/>
                </a:solidFill>
                <a:latin typeface="Times New Roman"/>
                <a:ea typeface="Calibri"/>
                <a:cs typeface="Arial"/>
              </a:rPr>
              <a:t>General notes in regard stability and activity of </a:t>
            </a:r>
            <a:r>
              <a:rPr lang="en-US" sz="2400" b="1" i="1" u="sng" dirty="0" err="1">
                <a:solidFill>
                  <a:srgbClr val="C00000"/>
                </a:solidFill>
                <a:latin typeface="Times New Roman"/>
                <a:ea typeface="Calibri"/>
                <a:cs typeface="Arial"/>
              </a:rPr>
              <a:t>penicillins</a:t>
            </a:r>
            <a:endParaRPr lang="en-US" sz="2400" dirty="0">
              <a:ea typeface="Calibri"/>
              <a:cs typeface="Arial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US" sz="2400" dirty="0">
                <a:latin typeface="Times New Roman"/>
                <a:ea typeface="Calibri"/>
                <a:cs typeface="Arial"/>
              </a:rPr>
              <a:t>The presence of hydrogen at C-α, the antibiotic is sensitive to β-lactamase.</a:t>
            </a:r>
            <a:endParaRPr lang="en-US" sz="2400" dirty="0">
              <a:ea typeface="Calibri"/>
              <a:cs typeface="Arial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US" sz="2400" dirty="0">
                <a:latin typeface="Times New Roman"/>
                <a:ea typeface="Calibri"/>
                <a:cs typeface="Arial"/>
              </a:rPr>
              <a:t>The presence of electron withdrawing group at the C-α render the antibiotic stable to acidic condition and </a:t>
            </a:r>
            <a:r>
              <a:rPr lang="en-US" sz="2400" dirty="0" err="1">
                <a:latin typeface="Times New Roman"/>
                <a:ea typeface="Calibri"/>
                <a:cs typeface="Arial"/>
              </a:rPr>
              <a:t>broading</a:t>
            </a:r>
            <a:r>
              <a:rPr lang="en-US" sz="2400" dirty="0">
                <a:latin typeface="Times New Roman"/>
                <a:ea typeface="Calibri"/>
                <a:cs typeface="Arial"/>
              </a:rPr>
              <a:t> the spectrum of activity according to the polarity of the group and providing good oral activity.</a:t>
            </a:r>
            <a:endParaRPr lang="en-US" sz="2400" dirty="0">
              <a:ea typeface="Calibri"/>
              <a:cs typeface="Arial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US" sz="2400" dirty="0">
                <a:latin typeface="Times New Roman"/>
                <a:ea typeface="Calibri"/>
                <a:cs typeface="Arial"/>
              </a:rPr>
              <a:t>Removal of C-α and bonding the carbonyl side chain directly linked to aromatic ring render the antibiotic resistance to β-lactamase. </a:t>
            </a:r>
            <a:endParaRPr lang="en-US" sz="2400" dirty="0">
              <a:ea typeface="Calibri"/>
              <a:cs typeface="Arial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en-US" sz="2400" dirty="0">
                <a:latin typeface="Times New Roman"/>
                <a:ea typeface="Calibri"/>
                <a:cs typeface="Arial"/>
              </a:rPr>
              <a:t>Lipophilic substituent on the aromatic side chain increase the activity against G+ microorganism and decreases activity against G- microorganism on the other hand polar substituent increases activity against </a:t>
            </a:r>
            <a:r>
              <a:rPr lang="en-US" sz="2400" dirty="0" smtClean="0">
                <a:latin typeface="Times New Roman"/>
                <a:ea typeface="Calibri"/>
                <a:cs typeface="Arial"/>
              </a:rPr>
              <a:t>G- </a:t>
            </a:r>
            <a:r>
              <a:rPr lang="en-US" sz="2400" dirty="0">
                <a:latin typeface="Times New Roman"/>
                <a:ea typeface="Calibri"/>
                <a:cs typeface="Arial"/>
              </a:rPr>
              <a:t>microorganism.</a:t>
            </a:r>
            <a:endParaRPr lang="en-US" sz="2400" dirty="0"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36601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1115616" y="1700808"/>
            <a:ext cx="7200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ea typeface="Calibri"/>
                <a:cs typeface="+mj-cs"/>
              </a:rPr>
              <a:t>What are the 4 classes of </a:t>
            </a:r>
            <a:r>
              <a:rPr lang="en-US" sz="2800" b="1" dirty="0" smtClean="0">
                <a:ea typeface="Calibri"/>
                <a:cs typeface="+mj-cs"/>
              </a:rPr>
              <a:t>antibiotics?[</a:t>
            </a:r>
            <a:endParaRPr lang="ar-IQ" sz="2800" b="1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816341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305903" y="228599"/>
            <a:ext cx="285206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SAR of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penicillins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كائن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36423682"/>
              </p:ext>
            </p:extLst>
          </p:nvPr>
        </p:nvGraphicFramePr>
        <p:xfrm>
          <a:off x="1547664" y="836712"/>
          <a:ext cx="6401703" cy="57394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6" name="CS ChemDraw Drawing" r:id="rId3" imgW="5744952" imgH="5153822" progId="ChemDraw.Document.6.0">
                  <p:embed/>
                </p:oleObj>
              </mc:Choice>
              <mc:Fallback>
                <p:oleObj name="CS ChemDraw Drawing" r:id="rId3" imgW="5744952" imgH="5153822" progId="ChemDraw.Document.6.0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7664" y="836712"/>
                        <a:ext cx="6401703" cy="573945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10964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251520" y="332656"/>
            <a:ext cx="8712968" cy="57861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en-US" sz="2000" dirty="0">
                <a:solidFill>
                  <a:srgbClr val="FF0000"/>
                </a:solidFill>
                <a:latin typeface="Times New Roman"/>
                <a:ea typeface="Calibri"/>
                <a:cs typeface="Arial"/>
              </a:rPr>
              <a:t>Modification of R to increase acid stability:-</a:t>
            </a:r>
            <a:endParaRPr lang="en-US" sz="2000" dirty="0">
              <a:ea typeface="Calibri"/>
              <a:cs typeface="Arial"/>
            </a:endParaRPr>
          </a:p>
          <a:p>
            <a:pPr marL="228600">
              <a:lnSpc>
                <a:spcPct val="115000"/>
              </a:lnSpc>
              <a:spcAft>
                <a:spcPts val="1000"/>
              </a:spcAft>
            </a:pPr>
            <a:r>
              <a:rPr lang="en-US" sz="2000" dirty="0">
                <a:solidFill>
                  <a:srgbClr val="FF0000"/>
                </a:solidFill>
                <a:latin typeface="Times New Roman"/>
                <a:ea typeface="Calibri"/>
                <a:cs typeface="Arial"/>
              </a:rPr>
              <a:t>If R benzyl (naturally occurring penicillin G) </a:t>
            </a:r>
            <a:endParaRPr lang="en-US" sz="2000" dirty="0">
              <a:ea typeface="Calibri"/>
              <a:cs typeface="Arial"/>
            </a:endParaRPr>
          </a:p>
          <a:p>
            <a:pPr marL="228600">
              <a:lnSpc>
                <a:spcPct val="115000"/>
              </a:lnSpc>
              <a:spcAft>
                <a:spcPts val="1000"/>
              </a:spcAft>
            </a:pPr>
            <a:r>
              <a:rPr lang="en-US" sz="2000" dirty="0">
                <a:solidFill>
                  <a:srgbClr val="002060"/>
                </a:solidFill>
                <a:latin typeface="Times New Roman"/>
                <a:ea typeface="Calibri"/>
                <a:cs typeface="Arial"/>
              </a:rPr>
              <a:t>Penicillin G is not acid resistant it is acid sensitive. </a:t>
            </a:r>
            <a:r>
              <a:rPr lang="en-US" sz="2000" dirty="0">
                <a:solidFill>
                  <a:srgbClr val="FF0000"/>
                </a:solidFill>
                <a:latin typeface="Times New Roman"/>
                <a:ea typeface="Calibri"/>
                <a:cs typeface="Arial"/>
              </a:rPr>
              <a:t>3 reasons for the acid sensitivity of penicillin G.</a:t>
            </a:r>
            <a:endParaRPr lang="en-US" sz="2000" dirty="0">
              <a:ea typeface="Calibri"/>
              <a:cs typeface="Arial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Clr>
                <a:srgbClr val="FF0000"/>
              </a:buClr>
              <a:buFont typeface="+mj-lt"/>
              <a:buAutoNum type="arabicPeriod"/>
            </a:pPr>
            <a:r>
              <a:rPr lang="en-US" sz="2000" dirty="0">
                <a:solidFill>
                  <a:srgbClr val="002060"/>
                </a:solidFill>
                <a:latin typeface="Times New Roman"/>
                <a:ea typeface="Calibri"/>
                <a:cs typeface="Arial"/>
              </a:rPr>
              <a:t> Ring strain ( 4 membered </a:t>
            </a:r>
            <a:r>
              <a:rPr lang="en-US" sz="2000" dirty="0" err="1">
                <a:solidFill>
                  <a:srgbClr val="002060"/>
                </a:solidFill>
                <a:latin typeface="Times New Roman"/>
                <a:ea typeface="Calibri"/>
                <a:cs typeface="Arial"/>
              </a:rPr>
              <a:t>betalactam</a:t>
            </a:r>
            <a:r>
              <a:rPr lang="en-US" sz="2000" dirty="0">
                <a:solidFill>
                  <a:srgbClr val="002060"/>
                </a:solidFill>
                <a:latin typeface="Times New Roman"/>
                <a:ea typeface="Calibri"/>
                <a:cs typeface="Arial"/>
              </a:rPr>
              <a:t> ring + 5 membered </a:t>
            </a:r>
            <a:r>
              <a:rPr lang="en-US" sz="2000" dirty="0" err="1">
                <a:solidFill>
                  <a:srgbClr val="002060"/>
                </a:solidFill>
                <a:latin typeface="Times New Roman"/>
                <a:ea typeface="Calibri"/>
                <a:cs typeface="Arial"/>
              </a:rPr>
              <a:t>thiazolidine</a:t>
            </a:r>
            <a:r>
              <a:rPr lang="en-US" sz="2000" dirty="0">
                <a:solidFill>
                  <a:srgbClr val="002060"/>
                </a:solidFill>
                <a:latin typeface="Times New Roman"/>
                <a:ea typeface="Calibri"/>
                <a:cs typeface="Arial"/>
              </a:rPr>
              <a:t> ring) As a result </a:t>
            </a:r>
            <a:r>
              <a:rPr lang="en-US" sz="2000" dirty="0" err="1">
                <a:solidFill>
                  <a:srgbClr val="002060"/>
                </a:solidFill>
                <a:latin typeface="Times New Roman"/>
                <a:ea typeface="Calibri"/>
                <a:cs typeface="Arial"/>
              </a:rPr>
              <a:t>penicillins</a:t>
            </a:r>
            <a:r>
              <a:rPr lang="en-US" sz="2000" dirty="0">
                <a:solidFill>
                  <a:srgbClr val="002060"/>
                </a:solidFill>
                <a:latin typeface="Times New Roman"/>
                <a:ea typeface="Calibri"/>
                <a:cs typeface="Arial"/>
              </a:rPr>
              <a:t> suffers large angle and torsional strains. Acid catalyzed ring opening relieves these strains by breaking open the more highly β –lactam ring. </a:t>
            </a:r>
            <a:endParaRPr lang="en-US" sz="2000" dirty="0">
              <a:ea typeface="Calibri"/>
              <a:cs typeface="Arial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Clr>
                <a:srgbClr val="FF0000"/>
              </a:buClr>
              <a:buFont typeface="+mj-lt"/>
              <a:buAutoNum type="arabicPeriod"/>
            </a:pPr>
            <a:r>
              <a:rPr lang="en-US" sz="2000" dirty="0">
                <a:solidFill>
                  <a:srgbClr val="002060"/>
                </a:solidFill>
                <a:latin typeface="Times New Roman"/>
                <a:ea typeface="Calibri"/>
                <a:cs typeface="Arial"/>
              </a:rPr>
              <a:t>Highly reactive carbonyl group. The resonance stabilization is impossible for the β –lactam ring because of the increase in angle strain that would result in having a double bond within β –lactam ring. So the angle of the β –lactam ring constrained to 90°. So the lone pair is localized on the N atom, and the carbonyl group is more electrophilic than one would expect for a tertiary amide. </a:t>
            </a:r>
            <a:endParaRPr lang="en-US" sz="2000" dirty="0">
              <a:ea typeface="Calibri"/>
              <a:cs typeface="Arial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Clr>
                <a:srgbClr val="FF0000"/>
              </a:buClr>
              <a:buFont typeface="+mj-lt"/>
              <a:buAutoNum type="arabicPeriod"/>
            </a:pPr>
            <a:r>
              <a:rPr lang="en-US" sz="2000" dirty="0">
                <a:solidFill>
                  <a:srgbClr val="002060"/>
                </a:solidFill>
                <a:latin typeface="Times New Roman"/>
                <a:ea typeface="Calibri"/>
                <a:cs typeface="Arial"/>
              </a:rPr>
              <a:t> Influence of the acyl side </a:t>
            </a:r>
            <a:r>
              <a:rPr lang="en-US" sz="2000" dirty="0" err="1">
                <a:solidFill>
                  <a:srgbClr val="002060"/>
                </a:solidFill>
                <a:latin typeface="Times New Roman"/>
                <a:ea typeface="Calibri"/>
                <a:cs typeface="Arial"/>
              </a:rPr>
              <a:t>side</a:t>
            </a:r>
            <a:r>
              <a:rPr lang="en-US" sz="2000" dirty="0">
                <a:solidFill>
                  <a:srgbClr val="002060"/>
                </a:solidFill>
                <a:latin typeface="Times New Roman"/>
                <a:ea typeface="Calibri"/>
                <a:cs typeface="Arial"/>
              </a:rPr>
              <a:t> chain ( has good electron character (δ</a:t>
            </a:r>
            <a:r>
              <a:rPr lang="en-US" sz="2000" baseline="30000" dirty="0">
                <a:solidFill>
                  <a:srgbClr val="002060"/>
                </a:solidFill>
                <a:latin typeface="Times New Roman"/>
                <a:ea typeface="Calibri"/>
                <a:cs typeface="Arial"/>
              </a:rPr>
              <a:t>-</a:t>
            </a:r>
            <a:r>
              <a:rPr lang="en-US" sz="2000" dirty="0">
                <a:solidFill>
                  <a:srgbClr val="002060"/>
                </a:solidFill>
                <a:latin typeface="Times New Roman"/>
                <a:ea typeface="Calibri"/>
                <a:cs typeface="Arial"/>
              </a:rPr>
              <a:t>): Acyl group open up the lactam ring . So Penicillin G has a self-destruct mechanism built in its structure.</a:t>
            </a:r>
            <a:r>
              <a:rPr lang="en-US" sz="2000" dirty="0">
                <a:solidFill>
                  <a:srgbClr val="FF0000"/>
                </a:solidFill>
                <a:latin typeface="Times New Roman"/>
                <a:ea typeface="Calibri"/>
                <a:cs typeface="Arial"/>
              </a:rPr>
              <a:t> </a:t>
            </a:r>
            <a:endParaRPr lang="en-US" sz="2000" dirty="0"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83526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107504" y="620688"/>
            <a:ext cx="8712968" cy="55738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6225">
              <a:lnSpc>
                <a:spcPct val="115000"/>
              </a:lnSpc>
              <a:spcAft>
                <a:spcPts val="1000"/>
              </a:spcAft>
            </a:pPr>
            <a:r>
              <a:rPr lang="en-US" sz="2400" b="1" dirty="0">
                <a:solidFill>
                  <a:srgbClr val="C00000"/>
                </a:solidFill>
                <a:latin typeface="Times New Roman"/>
                <a:ea typeface="Calibri"/>
                <a:cs typeface="Arial"/>
              </a:rPr>
              <a:t>So the presence of benzyl group in penicillin G exerts:-</a:t>
            </a:r>
            <a:endParaRPr lang="en-US" sz="2400" dirty="0">
              <a:ea typeface="Calibri"/>
              <a:cs typeface="Arial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SzPts val="1200"/>
              <a:buFont typeface="+mj-lt"/>
              <a:buAutoNum type="arabicPeriod"/>
            </a:pPr>
            <a:r>
              <a:rPr lang="en-US" sz="2400" dirty="0">
                <a:solidFill>
                  <a:srgbClr val="002060"/>
                </a:solidFill>
                <a:latin typeface="Times New Roman"/>
                <a:ea typeface="Calibri"/>
                <a:cs typeface="Arial"/>
              </a:rPr>
              <a:t>Acid labile (in vivo an in vitro) → poor oral bioavailability unless given with antacid to increase gastric </a:t>
            </a:r>
            <a:r>
              <a:rPr lang="en-US" sz="2400" dirty="0" err="1">
                <a:solidFill>
                  <a:srgbClr val="002060"/>
                </a:solidFill>
                <a:latin typeface="Times New Roman"/>
                <a:ea typeface="Calibri"/>
                <a:cs typeface="Arial"/>
              </a:rPr>
              <a:t>pH.</a:t>
            </a:r>
            <a:endParaRPr lang="en-US" sz="2400" dirty="0">
              <a:ea typeface="Calibri"/>
              <a:cs typeface="Arial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SzPts val="1200"/>
              <a:buFont typeface="+mj-lt"/>
              <a:buAutoNum type="arabicPeriod"/>
            </a:pPr>
            <a:r>
              <a:rPr lang="en-US" sz="2400" dirty="0">
                <a:solidFill>
                  <a:srgbClr val="002060"/>
                </a:solidFill>
                <a:latin typeface="Times New Roman"/>
                <a:ea typeface="Calibri"/>
                <a:cs typeface="Arial"/>
              </a:rPr>
              <a:t>Benzyl group not considered </a:t>
            </a:r>
            <a:r>
              <a:rPr lang="en-US" sz="2400" dirty="0" err="1">
                <a:solidFill>
                  <a:srgbClr val="002060"/>
                </a:solidFill>
                <a:latin typeface="Times New Roman"/>
                <a:ea typeface="Calibri"/>
                <a:cs typeface="Arial"/>
              </a:rPr>
              <a:t>buky</a:t>
            </a:r>
            <a:r>
              <a:rPr lang="en-US" sz="2400" dirty="0">
                <a:solidFill>
                  <a:srgbClr val="002060"/>
                </a:solidFill>
                <a:latin typeface="Times New Roman"/>
                <a:ea typeface="Calibri"/>
                <a:cs typeface="Arial"/>
              </a:rPr>
              <a:t> so it does not protect structure from </a:t>
            </a:r>
            <a:r>
              <a:rPr lang="en-US" sz="2400" dirty="0" err="1">
                <a:solidFill>
                  <a:srgbClr val="002060"/>
                </a:solidFill>
                <a:latin typeface="Times New Roman"/>
                <a:ea typeface="Calibri"/>
                <a:cs typeface="Arial"/>
              </a:rPr>
              <a:t>penicillinase</a:t>
            </a:r>
            <a:r>
              <a:rPr lang="en-US" sz="2400" dirty="0">
                <a:solidFill>
                  <a:srgbClr val="002060"/>
                </a:solidFill>
                <a:latin typeface="Times New Roman"/>
                <a:ea typeface="Calibri"/>
                <a:cs typeface="Arial"/>
              </a:rPr>
              <a:t>.</a:t>
            </a:r>
            <a:endParaRPr lang="en-US" sz="2400" dirty="0">
              <a:ea typeface="Calibri"/>
              <a:cs typeface="Arial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SzPts val="1200"/>
              <a:buFont typeface="+mj-lt"/>
              <a:buAutoNum type="arabicPeriod"/>
            </a:pPr>
            <a:r>
              <a:rPr lang="en-US" sz="2400" dirty="0">
                <a:solidFill>
                  <a:srgbClr val="002060"/>
                </a:solidFill>
                <a:latin typeface="Times New Roman"/>
                <a:ea typeface="Calibri"/>
                <a:cs typeface="Arial"/>
              </a:rPr>
              <a:t>Benzyl group considered lipophilic, so promotes activity against gram +</a:t>
            </a:r>
            <a:r>
              <a:rPr lang="en-US" sz="2400" dirty="0" err="1">
                <a:solidFill>
                  <a:srgbClr val="002060"/>
                </a:solidFill>
                <a:latin typeface="Times New Roman"/>
                <a:ea typeface="Calibri"/>
                <a:cs typeface="Arial"/>
              </a:rPr>
              <a:t>ve</a:t>
            </a:r>
            <a:r>
              <a:rPr lang="en-US" sz="2400" dirty="0">
                <a:solidFill>
                  <a:srgbClr val="002060"/>
                </a:solidFill>
                <a:latin typeface="Times New Roman"/>
                <a:ea typeface="Calibri"/>
                <a:cs typeface="Arial"/>
              </a:rPr>
              <a:t> organism and does not allow for optimum activity against gram –</a:t>
            </a:r>
            <a:r>
              <a:rPr lang="en-US" sz="2400" dirty="0" err="1">
                <a:solidFill>
                  <a:srgbClr val="002060"/>
                </a:solidFill>
                <a:latin typeface="Times New Roman"/>
                <a:ea typeface="Calibri"/>
                <a:cs typeface="Arial"/>
              </a:rPr>
              <a:t>ve</a:t>
            </a:r>
            <a:r>
              <a:rPr lang="en-US" sz="2400" dirty="0">
                <a:solidFill>
                  <a:srgbClr val="002060"/>
                </a:solidFill>
                <a:latin typeface="Times New Roman"/>
                <a:ea typeface="Calibri"/>
                <a:cs typeface="Arial"/>
              </a:rPr>
              <a:t> organism.</a:t>
            </a:r>
            <a:endParaRPr lang="en-US" sz="2400" dirty="0">
              <a:ea typeface="Calibri"/>
              <a:cs typeface="Arial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SzPts val="1200"/>
              <a:buFont typeface="+mj-lt"/>
              <a:buAutoNum type="arabicPeriod"/>
            </a:pPr>
            <a:r>
              <a:rPr lang="en-US" sz="2400" dirty="0">
                <a:solidFill>
                  <a:srgbClr val="002060"/>
                </a:solidFill>
                <a:latin typeface="Times New Roman"/>
                <a:ea typeface="Calibri"/>
                <a:cs typeface="Arial"/>
              </a:rPr>
              <a:t>Help promote protein binding</a:t>
            </a:r>
            <a:r>
              <a:rPr lang="en-US" sz="2400" dirty="0" smtClean="0">
                <a:solidFill>
                  <a:srgbClr val="002060"/>
                </a:solidFill>
                <a:latin typeface="Times New Roman"/>
                <a:ea typeface="Calibri"/>
                <a:cs typeface="Arial"/>
              </a:rPr>
              <a:t>.</a:t>
            </a:r>
          </a:p>
          <a:p>
            <a:pPr lvl="0">
              <a:lnSpc>
                <a:spcPct val="115000"/>
              </a:lnSpc>
              <a:spcAft>
                <a:spcPts val="1000"/>
              </a:spcAft>
              <a:buSzPts val="1200"/>
            </a:pPr>
            <a:endParaRPr lang="en-US" sz="2400" dirty="0"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400" dirty="0">
                <a:solidFill>
                  <a:srgbClr val="FF0000"/>
                </a:solidFill>
                <a:latin typeface="Times New Roman"/>
                <a:ea typeface="Calibri"/>
                <a:cs typeface="Arial"/>
              </a:rPr>
              <a:t>Note:- </a:t>
            </a:r>
            <a:r>
              <a:rPr lang="en-US" sz="2400" dirty="0" err="1">
                <a:solidFill>
                  <a:srgbClr val="FF0000"/>
                </a:solidFill>
                <a:latin typeface="Times New Roman"/>
                <a:ea typeface="Calibri"/>
                <a:cs typeface="Arial"/>
              </a:rPr>
              <a:t>Benzylpenicillin</a:t>
            </a:r>
            <a:r>
              <a:rPr lang="en-US" sz="2400" dirty="0">
                <a:solidFill>
                  <a:srgbClr val="FF0000"/>
                </a:solidFill>
                <a:latin typeface="Times New Roman"/>
                <a:ea typeface="Calibri"/>
                <a:cs typeface="Arial"/>
              </a:rPr>
              <a:t> is broken down by stomach acid and destroyed </a:t>
            </a:r>
            <a:r>
              <a:rPr lang="en-US" sz="2000" dirty="0">
                <a:solidFill>
                  <a:srgbClr val="FF0000"/>
                </a:solidFill>
                <a:latin typeface="Times New Roman"/>
                <a:ea typeface="Calibri"/>
                <a:cs typeface="Arial"/>
              </a:rPr>
              <a:t>by staphylococcus </a:t>
            </a:r>
            <a:r>
              <a:rPr lang="en-US" sz="2000" dirty="0" err="1">
                <a:solidFill>
                  <a:srgbClr val="FF0000"/>
                </a:solidFill>
                <a:latin typeface="Times New Roman"/>
                <a:ea typeface="Calibri"/>
                <a:cs typeface="Arial"/>
              </a:rPr>
              <a:t>penicillinase</a:t>
            </a:r>
            <a:r>
              <a:rPr lang="en-US" sz="2000" dirty="0">
                <a:solidFill>
                  <a:srgbClr val="FF0000"/>
                </a:solidFill>
                <a:latin typeface="Times New Roman"/>
                <a:ea typeface="Calibri"/>
                <a:cs typeface="Arial"/>
              </a:rPr>
              <a:t>.  So it can be given by IV.</a:t>
            </a:r>
            <a:endParaRPr lang="en-US" sz="2000" dirty="0"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04327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395536" y="407389"/>
            <a:ext cx="8522004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Substitution of an electron-withdrawing group in the α position of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benzylpenicillin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markedly stabilizes the penicillin to acid-catalyzed hydrolysis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كائن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58649759"/>
              </p:ext>
            </p:extLst>
          </p:nvPr>
        </p:nvGraphicFramePr>
        <p:xfrm>
          <a:off x="1776883" y="1916832"/>
          <a:ext cx="5759309" cy="41612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8" name="CS ChemDraw Drawing" r:id="rId3" imgW="4263799" imgH="3087090" progId="ChemDraw.Document.6.0">
                  <p:embed/>
                </p:oleObj>
              </mc:Choice>
              <mc:Fallback>
                <p:oleObj name="CS ChemDraw Drawing" r:id="rId3" imgW="4263799" imgH="3087090" progId="ChemDraw.Document.6.0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76883" y="1916832"/>
                        <a:ext cx="5759309" cy="416125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51571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683568" y="1312267"/>
            <a:ext cx="8208912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15000"/>
              </a:lnSpc>
              <a:buFont typeface="+mj-lt"/>
              <a:buAutoNum type="arabicPeriod"/>
            </a:pPr>
            <a:r>
              <a:rPr lang="en-US" sz="2400" dirty="0" smtClean="0">
                <a:latin typeface="Times New Roman"/>
                <a:ea typeface="Calibri"/>
                <a:cs typeface="Arial"/>
              </a:rPr>
              <a:t>By placing electron with drawing group in the side chain which could draw electrons away from the carbonyl oxygen and reduce its tendency to act as a nucleophile. </a:t>
            </a:r>
            <a:endParaRPr lang="en-US" sz="2400" dirty="0" smtClean="0">
              <a:ea typeface="Calibri"/>
              <a:cs typeface="Arial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US" sz="2400" dirty="0" smtClean="0">
                <a:latin typeface="Times New Roman"/>
                <a:ea typeface="Calibri"/>
                <a:cs typeface="Arial"/>
              </a:rPr>
              <a:t>Penicillin- </a:t>
            </a:r>
            <a:r>
              <a:rPr lang="en-US" sz="2400" dirty="0">
                <a:latin typeface="Times New Roman"/>
                <a:ea typeface="Calibri"/>
                <a:cs typeface="Arial"/>
              </a:rPr>
              <a:t>V has electro –</a:t>
            </a:r>
            <a:r>
              <a:rPr lang="en-US" sz="2400" dirty="0" err="1">
                <a:latin typeface="Times New Roman"/>
                <a:ea typeface="Calibri"/>
                <a:cs typeface="Arial"/>
              </a:rPr>
              <a:t>ve</a:t>
            </a:r>
            <a:r>
              <a:rPr lang="en-US" sz="2400" dirty="0">
                <a:latin typeface="Times New Roman"/>
                <a:ea typeface="Calibri"/>
                <a:cs typeface="Arial"/>
              </a:rPr>
              <a:t> oxygen on the acyl side chain with electron withdrawing effect. It has more acid stability than penicillin G . </a:t>
            </a:r>
            <a:endParaRPr lang="en-US" sz="2400" dirty="0">
              <a:ea typeface="Calibri"/>
              <a:cs typeface="Arial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US" sz="2400" dirty="0">
                <a:latin typeface="Times New Roman"/>
                <a:ea typeface="Calibri"/>
                <a:cs typeface="Arial"/>
              </a:rPr>
              <a:t>It is more stable in acid in the stomach, so it can be given orally. </a:t>
            </a:r>
            <a:endParaRPr lang="en-US" sz="2400" dirty="0">
              <a:ea typeface="Calibri"/>
              <a:cs typeface="Arial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en-US" sz="2400" dirty="0" err="1">
                <a:latin typeface="Times New Roman"/>
                <a:ea typeface="Calibri"/>
                <a:cs typeface="Arial"/>
              </a:rPr>
              <a:t>Infact</a:t>
            </a:r>
            <a:r>
              <a:rPr lang="en-US" sz="2400" dirty="0">
                <a:latin typeface="Times New Roman"/>
                <a:ea typeface="Calibri"/>
                <a:cs typeface="Arial"/>
              </a:rPr>
              <a:t> acid sensitivity can be solved by having an electron withdrawing group on the Acyl side chain</a:t>
            </a:r>
            <a:r>
              <a:rPr lang="en-US" dirty="0">
                <a:latin typeface="Times New Roman"/>
                <a:ea typeface="Calibri"/>
                <a:cs typeface="Arial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850069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179512" y="219998"/>
            <a:ext cx="8712968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b- adding  amino group at α-carbon→ α-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aminobenzylpenicillin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(ampicillin) exists as the protonated form in acidic (as well as neutral) solutions, and the ammonium group is known to be powerfully electron withdrawing.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كائن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84714926"/>
              </p:ext>
            </p:extLst>
          </p:nvPr>
        </p:nvGraphicFramePr>
        <p:xfrm>
          <a:off x="1115616" y="2492896"/>
          <a:ext cx="5611921" cy="41033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3" name="CS ChemDraw Drawing" r:id="rId3" imgW="4262286" imgH="3110091" progId="ChemDraw.Document.6.0">
                  <p:embed/>
                </p:oleObj>
              </mc:Choice>
              <mc:Fallback>
                <p:oleObj name="CS ChemDraw Drawing" r:id="rId3" imgW="4262286" imgH="3110091" progId="ChemDraw.Document.6.0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5616" y="2492896"/>
                        <a:ext cx="5611921" cy="410334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504825" y="24003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IQ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0141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755576" y="404664"/>
            <a:ext cx="8208912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Modification to increase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penicillinase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resistance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+mj-cs"/>
              </a:rPr>
              <a:t>increasing the steric hindrance at the α-carbon of the acyl group increased resistance to staphylococcal β-lactamase, with maximal resistance being observed with quaternary substitution.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+mj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كائن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79073570"/>
              </p:ext>
            </p:extLst>
          </p:nvPr>
        </p:nvGraphicFramePr>
        <p:xfrm>
          <a:off x="2411760" y="2708920"/>
          <a:ext cx="4032448" cy="30201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5" name="CS ChemDraw Drawing" r:id="rId3" imgW="3628371" imgH="2716805" progId="ChemDraw.Document.6.0">
                  <p:embed/>
                </p:oleObj>
              </mc:Choice>
              <mc:Fallback>
                <p:oleObj name="CS ChemDraw Drawing" r:id="rId3" imgW="3628371" imgH="2716805" progId="ChemDraw.Document.6.0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1760" y="2708920"/>
                        <a:ext cx="4032448" cy="302011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21621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IQ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231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10217" y="448018"/>
            <a:ext cx="8777072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remove α-carbon  and bond the  carbonyl side chain with aryl (e.g., phenyl or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naphthyl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or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heteroaromatic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(e.g., 4-isoxazoyl) system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كائن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72309700"/>
              </p:ext>
            </p:extLst>
          </p:nvPr>
        </p:nvGraphicFramePr>
        <p:xfrm>
          <a:off x="1259632" y="1628800"/>
          <a:ext cx="6659610" cy="44463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8" name="CS ChemDraw Drawing" r:id="rId3" imgW="6425012" imgH="4314083" progId="ChemDraw.Document.6.0">
                  <p:embed/>
                </p:oleObj>
              </mc:Choice>
              <mc:Fallback>
                <p:oleObj name="CS ChemDraw Drawing" r:id="rId3" imgW="6425012" imgH="4314083" progId="ChemDraw.Document.6.0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9632" y="1628800"/>
                        <a:ext cx="6659610" cy="444638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85088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1772</TotalTime>
  <Words>1029</Words>
  <Application>Microsoft Office PowerPoint</Application>
  <PresentationFormat>عرض على الشاشة (3:4)‏</PresentationFormat>
  <Paragraphs>52</Paragraphs>
  <Slides>15</Slides>
  <Notes>0</Notes>
  <HiddenSlides>0</HiddenSlides>
  <MMClips>0</MMClips>
  <ScaleCrop>false</ScaleCrop>
  <HeadingPairs>
    <vt:vector size="6" baseType="variant">
      <vt:variant>
        <vt:lpstr>نسق</vt:lpstr>
      </vt:variant>
      <vt:variant>
        <vt:i4>1</vt:i4>
      </vt:variant>
      <vt:variant>
        <vt:lpstr>خوادم OLE مضمنة</vt:lpstr>
      </vt:variant>
      <vt:variant>
        <vt:i4>1</vt:i4>
      </vt:variant>
      <vt:variant>
        <vt:lpstr>عناوين الشرائح</vt:lpstr>
      </vt:variant>
      <vt:variant>
        <vt:i4>15</vt:i4>
      </vt:variant>
    </vt:vector>
  </HeadingPairs>
  <TitlesOfParts>
    <vt:vector size="17" baseType="lpstr">
      <vt:lpstr>Office Theme</vt:lpstr>
      <vt:lpstr>CS ChemDraw Drawing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>By DR.Ahmed Saker 2o1O ;)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rit</dc:creator>
  <cp:lastModifiedBy>InteL</cp:lastModifiedBy>
  <cp:revision>95</cp:revision>
  <dcterms:created xsi:type="dcterms:W3CDTF">2014-10-12T05:31:15Z</dcterms:created>
  <dcterms:modified xsi:type="dcterms:W3CDTF">2019-03-05T07:22:23Z</dcterms:modified>
</cp:coreProperties>
</file>